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Bebas Neue"/>
      <p:regular r:id="rId16"/>
    </p:embeddedFont>
    <p:embeddedFont>
      <p:font typeface="PT Sans"/>
      <p:regular r:id="rId17"/>
      <p:bold r:id="rId18"/>
      <p:italic r:id="rId19"/>
      <p:boldItalic r:id="rId20"/>
    </p:embeddedFont>
    <p:embeddedFont>
      <p:font typeface="Poppins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boldItalic.fntdata"/><Relationship Id="rId11" Type="http://schemas.openxmlformats.org/officeDocument/2006/relationships/slide" Target="slides/slide6.xml"/><Relationship Id="rId22" Type="http://schemas.openxmlformats.org/officeDocument/2006/relationships/font" Target="fonts/PoppinsExtraBold-boldItalic.fntdata"/><Relationship Id="rId10" Type="http://schemas.openxmlformats.org/officeDocument/2006/relationships/slide" Target="slides/slide5.xml"/><Relationship Id="rId21" Type="http://schemas.openxmlformats.org/officeDocument/2006/relationships/font" Target="fonts/PoppinsExtraBold-bold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-regular.fntdata"/><Relationship Id="rId16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TSans-italic.fntdata"/><Relationship Id="rId6" Type="http://schemas.openxmlformats.org/officeDocument/2006/relationships/slide" Target="slides/slide1.xml"/><Relationship Id="rId18" Type="http://schemas.openxmlformats.org/officeDocument/2006/relationships/font" Target="fonts/PT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980163984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980163984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6cd249a7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6cd249a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6cd249a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6cd249a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6cd249a7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6cd249a7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22227" l="0" r="0" t="0"/>
          <a:stretch/>
        </p:blipFill>
        <p:spPr>
          <a:xfrm>
            <a:off x="2176400" y="1394328"/>
            <a:ext cx="4820626" cy="374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74100" y="-94437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9050" y="-25652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713100" y="500625"/>
            <a:ext cx="7717800" cy="17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42225" y="2288150"/>
            <a:ext cx="6074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1284000" y="1238750"/>
            <a:ext cx="65760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1284000" y="311052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" name="Google Shape;51;p11"/>
          <p:cNvSpPr/>
          <p:nvPr/>
        </p:nvSpPr>
        <p:spPr>
          <a:xfrm rot="-1238988">
            <a:off x="839279" y="602221"/>
            <a:ext cx="7145793" cy="4056851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/>
          <p:nvPr/>
        </p:nvSpPr>
        <p:spPr>
          <a:xfrm rot="-806505">
            <a:off x="839211" y="602163"/>
            <a:ext cx="7145848" cy="4056701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title"/>
          </p:nvPr>
        </p:nvSpPr>
        <p:spPr>
          <a:xfrm>
            <a:off x="1735350" y="13934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735350" y="1863581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3" type="title"/>
          </p:nvPr>
        </p:nvSpPr>
        <p:spPr>
          <a:xfrm>
            <a:off x="720000" y="1562350"/>
            <a:ext cx="1280700" cy="6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4" type="title"/>
          </p:nvPr>
        </p:nvSpPr>
        <p:spPr>
          <a:xfrm>
            <a:off x="1735350" y="25259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p13"/>
          <p:cNvSpPr txBox="1"/>
          <p:nvPr>
            <p:ph idx="5" type="subTitle"/>
          </p:nvPr>
        </p:nvSpPr>
        <p:spPr>
          <a:xfrm>
            <a:off x="1735350" y="2986456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6" type="title"/>
          </p:nvPr>
        </p:nvSpPr>
        <p:spPr>
          <a:xfrm>
            <a:off x="720000" y="2694825"/>
            <a:ext cx="1280700" cy="6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7" type="title"/>
          </p:nvPr>
        </p:nvSpPr>
        <p:spPr>
          <a:xfrm>
            <a:off x="1728450" y="36584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" name="Google Shape;63;p13"/>
          <p:cNvSpPr txBox="1"/>
          <p:nvPr>
            <p:ph idx="8" type="subTitle"/>
          </p:nvPr>
        </p:nvSpPr>
        <p:spPr>
          <a:xfrm>
            <a:off x="1728450" y="4109331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9" type="title"/>
          </p:nvPr>
        </p:nvSpPr>
        <p:spPr>
          <a:xfrm>
            <a:off x="713100" y="3827300"/>
            <a:ext cx="1280700" cy="6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3" type="title"/>
          </p:nvPr>
        </p:nvSpPr>
        <p:spPr>
          <a:xfrm>
            <a:off x="5462375" y="13934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" name="Google Shape;66;p13"/>
          <p:cNvSpPr txBox="1"/>
          <p:nvPr>
            <p:ph idx="14" type="subTitle"/>
          </p:nvPr>
        </p:nvSpPr>
        <p:spPr>
          <a:xfrm>
            <a:off x="5462375" y="1863581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15" type="title"/>
          </p:nvPr>
        </p:nvSpPr>
        <p:spPr>
          <a:xfrm>
            <a:off x="4447025" y="1562350"/>
            <a:ext cx="1280700" cy="6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16" type="title"/>
          </p:nvPr>
        </p:nvSpPr>
        <p:spPr>
          <a:xfrm>
            <a:off x="5462375" y="25067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" name="Google Shape;69;p13"/>
          <p:cNvSpPr txBox="1"/>
          <p:nvPr>
            <p:ph idx="17" type="subTitle"/>
          </p:nvPr>
        </p:nvSpPr>
        <p:spPr>
          <a:xfrm>
            <a:off x="5462375" y="2957656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8" type="title"/>
          </p:nvPr>
        </p:nvSpPr>
        <p:spPr>
          <a:xfrm>
            <a:off x="4447025" y="2716900"/>
            <a:ext cx="1280700" cy="6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9" type="title"/>
          </p:nvPr>
        </p:nvSpPr>
        <p:spPr>
          <a:xfrm>
            <a:off x="5455475" y="36775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13"/>
          <p:cNvSpPr txBox="1"/>
          <p:nvPr>
            <p:ph idx="20" type="subTitle"/>
          </p:nvPr>
        </p:nvSpPr>
        <p:spPr>
          <a:xfrm>
            <a:off x="5455475" y="4128506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21" type="title"/>
          </p:nvPr>
        </p:nvSpPr>
        <p:spPr>
          <a:xfrm>
            <a:off x="4440125" y="3818425"/>
            <a:ext cx="1280700" cy="6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720000" y="539400"/>
            <a:ext cx="77109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713100" y="1241796"/>
            <a:ext cx="7710900" cy="14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20000" y="1429075"/>
            <a:ext cx="35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720000" y="2096425"/>
            <a:ext cx="35619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" name="Google Shape;8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21100" y="221920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3225" y="31767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39625" y="539400"/>
            <a:ext cx="77040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2" type="title"/>
          </p:nvPr>
        </p:nvSpPr>
        <p:spPr>
          <a:xfrm>
            <a:off x="937700" y="2774387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937700" y="3168562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3" type="title"/>
          </p:nvPr>
        </p:nvSpPr>
        <p:spPr>
          <a:xfrm>
            <a:off x="3484419" y="2774387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" name="Google Shape;87;p16"/>
          <p:cNvSpPr txBox="1"/>
          <p:nvPr>
            <p:ph idx="4" type="subTitle"/>
          </p:nvPr>
        </p:nvSpPr>
        <p:spPr>
          <a:xfrm>
            <a:off x="3484421" y="3168562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5" type="title"/>
          </p:nvPr>
        </p:nvSpPr>
        <p:spPr>
          <a:xfrm>
            <a:off x="6031147" y="2774387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" name="Google Shape;89;p16"/>
          <p:cNvSpPr txBox="1"/>
          <p:nvPr>
            <p:ph idx="6" type="subTitle"/>
          </p:nvPr>
        </p:nvSpPr>
        <p:spPr>
          <a:xfrm>
            <a:off x="6031147" y="3168562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720000" y="539400"/>
            <a:ext cx="77040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2" type="title"/>
          </p:nvPr>
        </p:nvSpPr>
        <p:spPr>
          <a:xfrm>
            <a:off x="6005925" y="1636638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6005925" y="2103638"/>
            <a:ext cx="1978200" cy="6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3" type="title"/>
          </p:nvPr>
        </p:nvSpPr>
        <p:spPr>
          <a:xfrm>
            <a:off x="1159831" y="1636638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17"/>
          <p:cNvSpPr txBox="1"/>
          <p:nvPr>
            <p:ph idx="4" type="subTitle"/>
          </p:nvPr>
        </p:nvSpPr>
        <p:spPr>
          <a:xfrm>
            <a:off x="1159831" y="2062812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5" type="title"/>
          </p:nvPr>
        </p:nvSpPr>
        <p:spPr>
          <a:xfrm>
            <a:off x="6005925" y="3070038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" name="Google Shape;97;p17"/>
          <p:cNvSpPr txBox="1"/>
          <p:nvPr>
            <p:ph idx="6" type="subTitle"/>
          </p:nvPr>
        </p:nvSpPr>
        <p:spPr>
          <a:xfrm>
            <a:off x="6005925" y="35181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7" type="title"/>
          </p:nvPr>
        </p:nvSpPr>
        <p:spPr>
          <a:xfrm>
            <a:off x="1141918" y="3068413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9" name="Google Shape;99;p17"/>
          <p:cNvSpPr txBox="1"/>
          <p:nvPr>
            <p:ph idx="8" type="subTitle"/>
          </p:nvPr>
        </p:nvSpPr>
        <p:spPr>
          <a:xfrm>
            <a:off x="1177743" y="35113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hasCustomPrompt="1" type="title"/>
          </p:nvPr>
        </p:nvSpPr>
        <p:spPr>
          <a:xfrm>
            <a:off x="2527373" y="825563"/>
            <a:ext cx="41034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527875" y="1276988"/>
            <a:ext cx="41034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hasCustomPrompt="1" idx="2" type="title"/>
          </p:nvPr>
        </p:nvSpPr>
        <p:spPr>
          <a:xfrm>
            <a:off x="398625" y="3034875"/>
            <a:ext cx="41034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18"/>
          <p:cNvSpPr txBox="1"/>
          <p:nvPr>
            <p:ph idx="3" type="subTitle"/>
          </p:nvPr>
        </p:nvSpPr>
        <p:spPr>
          <a:xfrm>
            <a:off x="398625" y="3517079"/>
            <a:ext cx="41034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hasCustomPrompt="1" idx="4" type="title"/>
          </p:nvPr>
        </p:nvSpPr>
        <p:spPr>
          <a:xfrm>
            <a:off x="4657125" y="3031700"/>
            <a:ext cx="41034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/>
          <p:nvPr>
            <p:ph idx="5" type="subTitle"/>
          </p:nvPr>
        </p:nvSpPr>
        <p:spPr>
          <a:xfrm>
            <a:off x="4657125" y="3520250"/>
            <a:ext cx="41034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720000" y="375287"/>
            <a:ext cx="42948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720000" y="10837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/>
        </p:nvSpPr>
        <p:spPr>
          <a:xfrm>
            <a:off x="713100" y="367982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5100" l="34197" r="0" t="5109"/>
          <a:stretch/>
        </p:blipFill>
        <p:spPr>
          <a:xfrm flipH="1">
            <a:off x="5374550" y="0"/>
            <a:ext cx="376945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82689" y="-1063550"/>
            <a:ext cx="4140628" cy="41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4500" y="-4179725"/>
            <a:ext cx="6410324" cy="64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075" y="23481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720000" y="1068375"/>
            <a:ext cx="771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000" y="539400"/>
            <a:ext cx="7710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20000" y="1907225"/>
            <a:ext cx="7710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82689" y="-1063550"/>
            <a:ext cx="4140628" cy="41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4600" y="-2169950"/>
            <a:ext cx="4265525" cy="42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5300" y="2791038"/>
            <a:ext cx="6410324" cy="64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100" y="152897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063350"/>
            <a:ext cx="77040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720000" y="528083"/>
            <a:ext cx="77040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1539350" y="2668009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4877875" y="2668000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877875" y="3032525"/>
            <a:ext cx="2742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1539350" y="3032525"/>
            <a:ext cx="2742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376050"/>
            <a:ext cx="771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body"/>
          </p:nvPr>
        </p:nvSpPr>
        <p:spPr>
          <a:xfrm>
            <a:off x="720000" y="1799550"/>
            <a:ext cx="3866700" cy="21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20000" y="539400"/>
            <a:ext cx="77109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7"/>
          <p:cNvSpPr/>
          <p:nvPr>
            <p:ph idx="2" type="pic"/>
          </p:nvPr>
        </p:nvSpPr>
        <p:spPr>
          <a:xfrm>
            <a:off x="4877875" y="1344325"/>
            <a:ext cx="3552900" cy="35529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6700" y="268150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500" y="19694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713100" y="1307100"/>
            <a:ext cx="771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74250" y="-80457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600" y="-236967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20000" y="718250"/>
            <a:ext cx="3949200" cy="11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713100" y="2190008"/>
            <a:ext cx="3866400" cy="24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subTitle"/>
          </p:nvPr>
        </p:nvSpPr>
        <p:spPr>
          <a:xfrm>
            <a:off x="4564500" y="2190008"/>
            <a:ext cx="3866400" cy="24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0" l="49657" r="0" t="62034"/>
          <a:stretch/>
        </p:blipFill>
        <p:spPr>
          <a:xfrm flipH="1">
            <a:off x="6347626" y="0"/>
            <a:ext cx="2796374" cy="210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ExtraBold"/>
              <a:buNone/>
              <a:defRPr sz="3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775" y="-675150"/>
            <a:ext cx="2810851" cy="281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type="title"/>
          </p:nvPr>
        </p:nvSpPr>
        <p:spPr>
          <a:xfrm>
            <a:off x="720000" y="718250"/>
            <a:ext cx="3949200" cy="11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r>
              <a:rPr lang="en"/>
              <a:t> </a:t>
            </a:r>
            <a:endParaRPr/>
          </a:p>
        </p:txBody>
      </p:sp>
      <p:sp>
        <p:nvSpPr>
          <p:cNvPr id="125" name="Google Shape;125;p22"/>
          <p:cNvSpPr txBox="1"/>
          <p:nvPr>
            <p:ph idx="2" type="subTitle"/>
          </p:nvPr>
        </p:nvSpPr>
        <p:spPr>
          <a:xfrm>
            <a:off x="4564500" y="2190008"/>
            <a:ext cx="3866400" cy="24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Key Features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Application-agnostic: Can be used in multiple scenarios without specific adjustments.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Utilizes deep learning techniques for superior feature extraction and fusion.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Tested on diverse datasets: KITTI (driving scenes) and SUN-RGBD (indoor environments).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713100" y="2190008"/>
            <a:ext cx="3866400" cy="24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Develop a method (PointFusion) for accurate 3D object detection by integrating RGB images with 3D point cloud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Ensure applicability across various environments and use cases.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22"/>
          <p:cNvCxnSpPr>
            <a:stCxn id="124" idx="1"/>
          </p:cNvCxnSpPr>
          <p:nvPr/>
        </p:nvCxnSpPr>
        <p:spPr>
          <a:xfrm rot="10800000">
            <a:off x="-100500" y="1288400"/>
            <a:ext cx="82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2"/>
          <p:cNvCxnSpPr>
            <a:stCxn id="124" idx="3"/>
          </p:cNvCxnSpPr>
          <p:nvPr/>
        </p:nvCxnSpPr>
        <p:spPr>
          <a:xfrm>
            <a:off x="4669200" y="1288400"/>
            <a:ext cx="453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720000" y="376050"/>
            <a:ext cx="771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cxnSp>
        <p:nvCxnSpPr>
          <p:cNvPr id="134" name="Google Shape;134;p23"/>
          <p:cNvCxnSpPr/>
          <p:nvPr/>
        </p:nvCxnSpPr>
        <p:spPr>
          <a:xfrm rot="10800000">
            <a:off x="-124675" y="66240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3"/>
          <p:cNvSpPr txBox="1"/>
          <p:nvPr>
            <p:ph type="title"/>
          </p:nvPr>
        </p:nvSpPr>
        <p:spPr>
          <a:xfrm>
            <a:off x="587450" y="1091025"/>
            <a:ext cx="7710600" cy="3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Geometry-based Methods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Utilize geometric algorithms for object detection.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Common techniques include Perspective-n-Point (PnP) algorithms and CAD model alignment.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Limitations: Often require specific object models or assumptions.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2D-3D Fusion Methods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Combine data from 2D images and 3D lidar sensors.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Example: MV3D, which integrates multi-view images with 3D point clouds.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Limitations: Often rely on assumptions about the environment (e.g., ground plane) and specific object categories.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720000" y="376050"/>
            <a:ext cx="771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Model Overview</a:t>
            </a:r>
            <a:endParaRPr/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720000" y="1015550"/>
            <a:ext cx="7710600" cy="3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Components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PointNet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A neural network that processes raw 3D point clouds, capturing spatial features directly from the points.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A convolutional neural network that extracts visual features from RGB images.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Fusion Network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A network that combines the extracted features from both PointNet and the CNN to predict 3D bounding boxes.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Architectures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Global Architecture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Directly regresses the coordinates of the 3D bounding boxes from the fused features.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Dense Fusion Network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Predicts spatial offsets for each point in the point cloud to refine bounding box corners.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24"/>
          <p:cNvCxnSpPr/>
          <p:nvPr/>
        </p:nvCxnSpPr>
        <p:spPr>
          <a:xfrm rot="10800000">
            <a:off x="-124675" y="66240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720000" y="376050"/>
            <a:ext cx="771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Methodology</a:t>
            </a:r>
            <a:endParaRPr/>
          </a:p>
        </p:txBody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720000" y="1015550"/>
            <a:ext cx="7710600" cy="3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Data Preprocessing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Point Cloud Canonicalization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Aligns the point cloud data into a consistent format for input into PointNet, improving the robustness of the model.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Feature Extraction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Processes RGB images to extract visual features.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PointNet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Processes 3D point clouds to extract spatial features.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Fusion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Combines features from CNN and PointNet using fully connected layers.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Outputs refined 3D bounding box predictions based on the combined features.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25"/>
          <p:cNvCxnSpPr/>
          <p:nvPr/>
        </p:nvCxnSpPr>
        <p:spPr>
          <a:xfrm rot="10800000">
            <a:off x="-124675" y="66240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720000" y="376050"/>
            <a:ext cx="771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Evaluation</a:t>
            </a:r>
            <a:r>
              <a:rPr lang="en"/>
              <a:t> and Results</a:t>
            </a:r>
            <a:endParaRPr/>
          </a:p>
        </p:txBody>
      </p:sp>
      <p:sp>
        <p:nvSpPr>
          <p:cNvPr id="155" name="Google Shape;155;p26"/>
          <p:cNvSpPr txBox="1"/>
          <p:nvPr>
            <p:ph type="title"/>
          </p:nvPr>
        </p:nvSpPr>
        <p:spPr>
          <a:xfrm>
            <a:off x="716700" y="1000950"/>
            <a:ext cx="7710600" cy="3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Datasets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KITTI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Provides urban driving scenes with annotated 3D bounding boxes for various objects like pedestrians, cyclists, and cars.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SUN-RGBD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Contains indoor scenes with a wide variety of object categories and annotations.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Metrics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Performance measured using standard 3D object detection benchmarks (e.g., mAP - mean Average Precision).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Results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PointFusion achieves high accuracy in 3D bounding box estimation on both KITTI and SUN-RGBD datasets.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Demonstrates robustness and effectiveness across different environments without needing dataset-specific tuning.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6"/>
          <p:cNvCxnSpPr/>
          <p:nvPr/>
        </p:nvCxnSpPr>
        <p:spPr>
          <a:xfrm rot="10800000">
            <a:off x="-124675" y="662400"/>
            <a:ext cx="74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cxnSp>
        <p:nvCxnSpPr>
          <p:cNvPr id="162" name="Google Shape;162;p27"/>
          <p:cNvCxnSpPr>
            <a:stCxn id="161" idx="1"/>
          </p:cNvCxnSpPr>
          <p:nvPr/>
        </p:nvCxnSpPr>
        <p:spPr>
          <a:xfrm rot="10800000">
            <a:off x="-40200" y="731375"/>
            <a:ext cx="76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7"/>
          <p:cNvCxnSpPr>
            <a:stCxn id="161" idx="3"/>
          </p:cNvCxnSpPr>
          <p:nvPr/>
        </p:nvCxnSpPr>
        <p:spPr>
          <a:xfrm>
            <a:off x="8430900" y="731375"/>
            <a:ext cx="83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type="title"/>
          </p:nvPr>
        </p:nvSpPr>
        <p:spPr>
          <a:xfrm>
            <a:off x="675125" y="1437625"/>
            <a:ext cx="77109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Contributions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Developed a novel architecture (PointFusion) that effectively combines image and point cloud data for 3D object detection.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Demonstrated generality and robustness, achieving competitive performance across different datasets.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Future Directions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Integration with 2D Detectors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Combine PointFusion with 2D object detectors for an end-to-end 3D detection system.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Joint Detection and Tracking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Extend the model to handle continuous data streams for joint object detection and tracking, enhancing real-time applications.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on Landing Minitheme by Slidesgo">
  <a:themeElements>
    <a:clrScheme name="Simple Light">
      <a:dk1>
        <a:srgbClr val="FFFFFF"/>
      </a:dk1>
      <a:lt1>
        <a:srgbClr val="000000"/>
      </a:lt1>
      <a:dk2>
        <a:srgbClr val="00C4EB"/>
      </a:dk2>
      <a:lt2>
        <a:srgbClr val="002DD1"/>
      </a:lt2>
      <a:accent1>
        <a:srgbClr val="E13EC7"/>
      </a:accent1>
      <a:accent2>
        <a:srgbClr val="FFFFFF"/>
      </a:accent2>
      <a:accent3>
        <a:srgbClr val="E13EC7"/>
      </a:accent3>
      <a:accent4>
        <a:srgbClr val="FFFFFF"/>
      </a:accent4>
      <a:accent5>
        <a:srgbClr val="FE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